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7" r:id="rId2"/>
    <p:sldId id="258" r:id="rId3"/>
    <p:sldId id="275" r:id="rId4"/>
    <p:sldId id="265" r:id="rId5"/>
    <p:sldId id="271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113" autoAdjust="0"/>
    <p:restoredTop sz="94622" autoAdjust="0"/>
  </p:normalViewPr>
  <p:slideViewPr>
    <p:cSldViewPr>
      <p:cViewPr varScale="1">
        <p:scale>
          <a:sx n="69" d="100"/>
          <a:sy n="69" d="100"/>
        </p:scale>
        <p:origin x="-16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2CF09ECB-7911-4A6E-841D-06307F33338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A92663-9F5E-46F0-A868-27DFE6DA6ED7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4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SG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2535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35843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5844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3584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4DD8A10-DEC8-440B-82C4-F85C698B8E5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584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9B4AB-568A-49CB-93C9-F10ED8AA8A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8CD15-2657-4769-B33A-8EA9B0E349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68801E2-4339-4B69-B6B2-31001420D4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72915-6119-4C77-88FF-0A438B18C9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0F869-1579-4DD5-9F6F-380DC0931C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8E569-B728-4EAA-9FED-13BFABD12E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18DDA-1362-4354-8360-2B10F3304D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AF083-58BD-4953-8593-4AAABE688E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EC30B-038C-4B4A-B4CD-1B251822C3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BF71E-9D1D-4576-8014-B4C9F23687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A23FA-5325-4B04-8BF0-B2A75A9433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3481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482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3482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48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B2493DD-5CD7-487B-8C6E-622F52E4746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5800" y="13716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endParaRPr lang="en-US" sz="54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447800"/>
            <a:ext cx="8229600" cy="36576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GB" sz="5500" b="1">
                <a:solidFill>
                  <a:srgbClr val="CCFFCC"/>
                </a:solidFill>
              </a:rPr>
              <a:t>ENTREPRENEURSHIP</a:t>
            </a:r>
            <a:r>
              <a:rPr lang="en-US" sz="5500" b="1">
                <a:solidFill>
                  <a:srgbClr val="CCFFCC"/>
                </a:solidFill>
              </a:rPr>
              <a:t> </a:t>
            </a:r>
            <a:br>
              <a:rPr lang="en-US" sz="5500" b="1">
                <a:solidFill>
                  <a:srgbClr val="CCFFCC"/>
                </a:solidFill>
              </a:rPr>
            </a:br>
            <a:r>
              <a:rPr lang="en-US" sz="5500" b="1">
                <a:solidFill>
                  <a:srgbClr val="CCFFCC"/>
                </a:solidFill>
              </a:rPr>
              <a:t>Lecture No: 27</a:t>
            </a:r>
            <a:br>
              <a:rPr lang="en-US" sz="5500" b="1">
                <a:solidFill>
                  <a:srgbClr val="CCFFCC"/>
                </a:solidFill>
              </a:rPr>
            </a:br>
            <a:r>
              <a:rPr lang="en-US" sz="5500" b="1">
                <a:solidFill>
                  <a:srgbClr val="CCFFCC"/>
                </a:solidFill>
              </a:rPr>
              <a:t>BY </a:t>
            </a:r>
            <a:br>
              <a:rPr lang="en-US" sz="5500" b="1">
                <a:solidFill>
                  <a:srgbClr val="CCFFCC"/>
                </a:solidFill>
              </a:rPr>
            </a:br>
            <a:r>
              <a:rPr lang="en-US" sz="5500" b="1">
                <a:solidFill>
                  <a:srgbClr val="CCFFCC"/>
                </a:solidFill>
              </a:rPr>
              <a:t>CH. SHAHZAD ANSAR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14600"/>
            <a:ext cx="8229600" cy="1706563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b="1"/>
              <a:t>THE ORGANIZATIONAL PLAN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DEVELOPING THE MANAGEMENT TEAM</a:t>
            </a:r>
            <a:r>
              <a:rPr lang="en-US" sz="4000"/>
              <a:t>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/>
              <a:t>Investors demand full  time commitment from the management team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/>
              <a:t>Investors usually demand that the management team not operate the business part-time while employed full time elsewhere.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/>
              <a:t>It is also unacceptable for the entrepreneurs to draw a large salary.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/>
              <a:t>The entrepreneur should consider the role of the board of directors and/or a board of advisors in supporting the man­agement of the new venture.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838200"/>
          </a:xfrm>
          <a:noFill/>
          <a:ln/>
        </p:spPr>
        <p:txBody>
          <a:bodyPr lIns="90488" tIns="44450" rIns="90488" bIns="44450"/>
          <a:lstStyle/>
          <a:p>
            <a:pPr>
              <a:buClr>
                <a:srgbClr val="CCFFCC"/>
              </a:buClr>
            </a:pPr>
            <a:r>
              <a:rPr lang="en-US" sz="4000" b="1"/>
              <a:t>LEGAL FORMS OF BUSINESS</a:t>
            </a:r>
            <a:r>
              <a:rPr lang="en-US" sz="4000"/>
              <a:t> 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76400"/>
            <a:ext cx="8077200" cy="4953000"/>
          </a:xfrm>
          <a:noFill/>
          <a:ln/>
        </p:spPr>
        <p:txBody>
          <a:bodyPr lIns="90488" tIns="44450" rIns="90488" bIns="44450"/>
          <a:lstStyle/>
          <a:p>
            <a:pPr marL="533400" indent="-533400">
              <a:buFont typeface="Wingdings" pitchFamily="2" charset="2"/>
              <a:buNone/>
            </a:pPr>
            <a:r>
              <a:rPr lang="en-US" sz="2800">
                <a:effectLst/>
              </a:rPr>
              <a:t>There are three basic legal forms and one new form of businesses. The three basic forms are: 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2800">
                <a:effectLst/>
              </a:rPr>
              <a:t>Proprietorship. 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2800">
                <a:effectLst/>
              </a:rPr>
              <a:t>Partnership. 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2800">
                <a:effectLst/>
              </a:rPr>
              <a:t>Corporation 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2800">
                <a:effectLst/>
              </a:rPr>
              <a:t>A new form is the limited liability company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LEGAL FORMS OF BUSINESS </a:t>
            </a:r>
            <a:r>
              <a:rPr lang="en-US" sz="3600" b="1">
                <a:solidFill>
                  <a:srgbClr val="CCFFCC"/>
                </a:solidFill>
              </a:rPr>
              <a:t>(Contd…)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b="1"/>
              <a:t>Ownership </a:t>
            </a:r>
            <a:endParaRPr lang="en-US"/>
          </a:p>
          <a:p>
            <a:pPr marL="609600" indent="-609600"/>
            <a:r>
              <a:rPr lang="en-US"/>
              <a:t>In the </a:t>
            </a:r>
            <a:r>
              <a:rPr lang="en-US" b="1"/>
              <a:t>proprietorship</a:t>
            </a:r>
            <a:r>
              <a:rPr lang="en-US"/>
              <a:t>, the owner has full responsibility for operations. </a:t>
            </a:r>
          </a:p>
          <a:p>
            <a:pPr marL="609600" indent="-609600"/>
            <a:r>
              <a:rPr lang="en-US"/>
              <a:t>In a </a:t>
            </a:r>
            <a:r>
              <a:rPr lang="en-US" b="1"/>
              <a:t>partnership</a:t>
            </a:r>
            <a:r>
              <a:rPr lang="en-US"/>
              <a:t>, there may be owners with general or with limited ownership. </a:t>
            </a:r>
          </a:p>
          <a:p>
            <a:pPr marL="609600" indent="-609600"/>
            <a:r>
              <a:rPr lang="en-US"/>
              <a:t>In the </a:t>
            </a:r>
            <a:r>
              <a:rPr lang="en-US" b="1"/>
              <a:t>corporation</a:t>
            </a:r>
            <a:r>
              <a:rPr lang="en-US"/>
              <a:t>, ownership is reflected by ownership of shares of stock.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LEGAL FORMS OF BUSINESS </a:t>
            </a:r>
            <a:r>
              <a:rPr lang="en-US" sz="3600" b="1">
                <a:solidFill>
                  <a:srgbClr val="CCFFCC"/>
                </a:solidFill>
              </a:rPr>
              <a:t>(Contd…)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/>
              <a:t>Liability of Owners</a:t>
            </a:r>
            <a:r>
              <a:rPr lang="en-US" sz="2000" b="1"/>
              <a:t>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The proprietor and general partners are liable for all aspects of the business.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To satisfy any outstanding debts of the business, creditors may seize personal assets of the owners in proprietorships or regular partnerships.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In a partnership the general partners share the amount of personal liability equally, regardless of their capital contribution.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In a limited partnership, the limited partners are liable only for their capital contributions.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Since the corporation is a legal entity that is taxable and absorbs liability, the owners are liable only for the amount of their investment.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LEGAL FORMS OF BUSINESS </a:t>
            </a:r>
            <a:r>
              <a:rPr lang="en-US" sz="3600" b="1">
                <a:solidFill>
                  <a:srgbClr val="CCFFCC"/>
                </a:solidFill>
              </a:rPr>
              <a:t>(Contd…)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Costs of Starting a Business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The more complex the organization, the more expensive it is to start.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The least expensive is the proprietorship, where the only costs may be for filing for a business name.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In a partnership a partnership agreement is needed, in addition this requires legal advice and should explicitly convey all parties’ responsibilities, rights and duties.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A limited partnership may be more complex to form because it must comply strictly with statutory requirements.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The corporation can be created only by statute.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The owners are required to register the name and articles of incorporation and meet state statutory requirements.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Filing fees and an organization tax may be incurred.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Legal advice is necessary to meet the statutory requirements. </a:t>
            </a:r>
            <a:br>
              <a:rPr lang="en-US" sz="2000"/>
            </a:br>
            <a:endParaRPr lang="en-US"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LEGAL FORMS OF BUSINESS </a:t>
            </a:r>
            <a:r>
              <a:rPr lang="en-US" sz="3600" b="1">
                <a:solidFill>
                  <a:srgbClr val="CCFFCC"/>
                </a:solidFill>
              </a:rPr>
              <a:t>(Contd…)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Continuity of Business </a:t>
            </a:r>
            <a:endParaRPr lang="en-US" sz="200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In a sole proprietorship, the death of the owner results in the termination of the business.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In a limited partnership, the death of a limited partner has no effect on the existence of the partnership.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In a partnership, the death or withdrawal of one of the partners results in termination of the partnership, but this can be overcome by the partnership agreement.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Usually the partnership will buy out the withdrawn partner’s share at a predetermined price.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Another option is to have a member of the withdrawn partner’s family take over as partner.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/>
              <a:t>The corporation has the most continuity, as the owner’s death or withdrawal has no impact on continuity of the business, unless it is a closely held corporation.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312</TotalTime>
  <Words>549</Words>
  <Application>Microsoft Office PowerPoint</Application>
  <PresentationFormat>On-screen Show (4:3)</PresentationFormat>
  <Paragraphs>46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Slit</vt:lpstr>
      <vt:lpstr>ENTREPRENEURSHIP  Lecture No: 27 BY  CH. SHAHZAD ANSAR</vt:lpstr>
      <vt:lpstr>THE ORGANIZATIONAL PLAN </vt:lpstr>
      <vt:lpstr>DEVELOPING THE MANAGEMENT TEAM </vt:lpstr>
      <vt:lpstr>LEGAL FORMS OF BUSINESS </vt:lpstr>
      <vt:lpstr>LEGAL FORMS OF BUSINESS (Contd…)</vt:lpstr>
      <vt:lpstr>LEGAL FORMS OF BUSINESS (Contd…)</vt:lpstr>
      <vt:lpstr>LEGAL FORMS OF BUSINESS (Contd…)</vt:lpstr>
      <vt:lpstr>LEGAL FORMS OF BUSINESS (Contd…)</vt:lpstr>
    </vt:vector>
  </TitlesOfParts>
  <Company>T E V T 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 Lecture No: 8 BY  CH. SHAHZAD ANSAR</dc:title>
  <dc:creator>GTTI</dc:creator>
  <cp:lastModifiedBy>Dr Gul zaman khan</cp:lastModifiedBy>
  <cp:revision>79</cp:revision>
  <dcterms:created xsi:type="dcterms:W3CDTF">2005-08-31T20:27:07Z</dcterms:created>
  <dcterms:modified xsi:type="dcterms:W3CDTF">2020-09-14T10:01:07Z</dcterms:modified>
</cp:coreProperties>
</file>